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7D6EE76-2EED-433F-9637-FA0455F98D15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id="{079FB007-4044-4E60-AD09-4E9512A5438F}" name="설계단계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0" d="100"/>
          <a:sy n="100" d="100"/>
        </p:scale>
        <p:origin x="1315" y="5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A5D5A-343A-4C1A-BC9D-610EC8B80F49}" type="datetime1">
              <a:rPr lang="ko-KR" altLang="en-US"/>
              <a:pPr lvl="0">
                <a:defRPr/>
              </a:pPr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BFD85EE-51FF-49B2-AE4A-EF643293EA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/>
          <a:srcRect l="1040"/>
          <a:stretch>
            <a:fillRect/>
          </a:stretch>
        </p:blipFill>
        <p:spPr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000" b="1" spc="-15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endParaRPr lang="ko-KR" altLang="en-US" sz="5000" b="1" spc="-15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464" y="3933056"/>
            <a:ext cx="7813072" cy="44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>
                <a:solidFill>
                  <a:srgbClr val="77787b"/>
                </a:solidFill>
              </a:rPr>
              <a:t>: </a:t>
            </a:r>
            <a:r>
              <a:rPr lang="ko-KR" altLang="en-US" sz="1500" b="1"/>
              <a:t>스마트 스피드게이트 (비대면 비접촉 얼굴인식 온도측정 센서 게이트)</a:t>
            </a:r>
            <a:endParaRPr lang="ko-KR" altLang="en-US" sz="1500" b="1"/>
          </a:p>
        </p:txBody>
      </p:sp>
      <p:grpSp>
        <p:nvGrpSpPr>
          <p:cNvPr id="15" name="그룹 14"/>
          <p:cNvGrpSpPr/>
          <p:nvPr/>
        </p:nvGrpSpPr>
        <p:grpSpPr>
          <a:xfrm rot="0"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 rot="0"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  <a:p>
                <a:pPr lvl="0">
                  <a:defRPr/>
                </a:pPr>
                <a:r>
                  <a:rPr lang="ko-KR" altLang="en-US" sz="1200" b="1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2021. 08. 21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 descr="https://lh6.googleusercontent.com/fSgo7FX3DGeCMaOGvJUoEf5ItfmB6FwgPyCVm432_STorhflSJpZItXbUUbR_R7vmBKq4XxMFxfIX-rQVfcVlFbkUd06tujie0loJMhd4aVmrO2LLhmDYhT12DDB4lXLhXcc_wLsK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7440"/>
            <a:ext cx="8650680" cy="37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44" name="Picture 4" descr="https://lh3.googleusercontent.com/_D13TTawOOx9z4Q_Fkb8ZNJnj1CglKBiuwvHdQqXIlYvSEGPP88ARguVjSGZtBrY2DOGxn8Ux48jhf9NAGvm676E1feWLP36iOd8caMBsOePUccRgtVCc3xlMX3TiY9xeIfPDhUOrz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6" y="1556792"/>
            <a:ext cx="8342920" cy="460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 descr="https://lh6.googleusercontent.com/xRV87x5CqSo64IqmiYpy2m49MH5MCoeepvOZLRvYDjI3DvP88fof9sYjSRTJR0u1wGvJ0dxlebjFk-bLX3D_8UXAzJz7Sy3Yre_QjHPg91tsSsio9myYL-J-3xTtfxrt4FgbPuI3pg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4" y="2060848"/>
            <a:ext cx="879335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0" name="Picture 2" descr="https://lh6.googleusercontent.com/1AlP1RO6cY_OLcczDqIFNjUR49r04Yc7iDETQGZUEVZhE9eUZfoPV7OZ8-miAMPkYZlqgB8YllGPlQelRyaxSBqzvUbkDCf_1aURnUCrdOe12DX-cl5yOgtsifarbtlM9x55Z-jKHQ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276244"/>
            <a:ext cx="5990023" cy="51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316" name="Picture 4" descr="https://lh3.googleusercontent.com/H0okyhzPIYMhIdJ0XVsf_x3ewz721exYjNiQo9lcrrculMDsfhQBo5c414InYX8LPC3RZYP_lgZUfjI2BGL11Ebfwl9BFNQv51uJzgoZa8ebWGCyhglESiV2NVs9eLH4PMzh_JJzwJ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9" y="2072388"/>
            <a:ext cx="3672714" cy="29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97009" y="1772816"/>
            <a:ext cx="3960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200" dirty="0" err="1">
                <a:solidFill>
                  <a:srgbClr val="000000"/>
                </a:solidFill>
              </a:rPr>
              <a:t>OpenCV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haarcascade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머신 러닝을 이용하여 마스크를 낀 사람들의 데이터를 수집한다</a:t>
            </a:r>
            <a:r>
              <a:rPr lang="en-US" altLang="ko-KR" sz="1200" dirty="0">
                <a:solidFill>
                  <a:srgbClr val="000000"/>
                </a:solidFill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</a:rPr>
              <a:t>수집된 데이터를 바탕으로 사람들의 데이터를 </a:t>
            </a:r>
            <a:r>
              <a:rPr lang="en-US" altLang="ko-KR" sz="1200" dirty="0">
                <a:solidFill>
                  <a:srgbClr val="000000"/>
                </a:solidFill>
              </a:rPr>
              <a:t>Google Teachable Machine</a:t>
            </a:r>
            <a:r>
              <a:rPr lang="ko-KR" altLang="en-US" sz="1200" dirty="0">
                <a:solidFill>
                  <a:srgbClr val="000000"/>
                </a:solidFill>
              </a:rPr>
              <a:t>을 통해 학습시킨다</a:t>
            </a:r>
            <a:r>
              <a:rPr lang="en-US" altLang="ko-KR" sz="1200" dirty="0">
                <a:solidFill>
                  <a:srgbClr val="000000"/>
                </a:solidFill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</a:rPr>
              <a:t>머신 러닝 라이브러리인 </a:t>
            </a:r>
            <a:r>
              <a:rPr lang="en-US" altLang="ko-KR" sz="1200" dirty="0" err="1">
                <a:solidFill>
                  <a:srgbClr val="000000"/>
                </a:solidFill>
              </a:rPr>
              <a:t>TensorFlow</a:t>
            </a:r>
            <a:r>
              <a:rPr lang="ko-KR" altLang="en-US" sz="1200" dirty="0">
                <a:solidFill>
                  <a:srgbClr val="000000"/>
                </a:solidFill>
              </a:rPr>
              <a:t>를 사용하여 학습된 모델을 웹에서 실행한다</a:t>
            </a:r>
            <a:r>
              <a:rPr lang="en-US" altLang="ko-KR" sz="1200" dirty="0">
                <a:solidFill>
                  <a:srgbClr val="000000"/>
                </a:solidFill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</a:rPr>
              <a:t>이 모델에서는 전이 학습과 사전 학습된 신경망이 사용된다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endParaRPr lang="ko-KR" altLang="en-US" sz="1200" dirty="0"/>
          </a:p>
          <a:p>
            <a:pPr>
              <a:lnSpc>
                <a:spcPct val="300000"/>
              </a:lnSpc>
            </a:pP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53" y="1716366"/>
            <a:ext cx="3525635" cy="1993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716366"/>
            <a:ext cx="494198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56440"/>
              </p:ext>
            </p:extLst>
          </p:nvPr>
        </p:nvGraphicFramePr>
        <p:xfrm>
          <a:off x="179512" y="1665942"/>
          <a:ext cx="8712968" cy="4571369"/>
        </p:xfrm>
        <a:graphic>
          <a:graphicData uri="http://schemas.openxmlformats.org/drawingml/2006/table">
            <a:tbl>
              <a:tblPr/>
              <a:tblGrid>
                <a:gridCol w="1006923">
                  <a:extLst>
                    <a:ext uri="{9D8B030D-6E8A-4147-A177-3AD203B41FA5}">
                      <a16:colId xmlns:a16="http://schemas.microsoft.com/office/drawing/2014/main" val="551274919"/>
                    </a:ext>
                  </a:extLst>
                </a:gridCol>
                <a:gridCol w="2219341">
                  <a:extLst>
                    <a:ext uri="{9D8B030D-6E8A-4147-A177-3AD203B41FA5}">
                      <a16:colId xmlns:a16="http://schemas.microsoft.com/office/drawing/2014/main" val="1180895628"/>
                    </a:ext>
                  </a:extLst>
                </a:gridCol>
                <a:gridCol w="5486704">
                  <a:extLst>
                    <a:ext uri="{9D8B030D-6E8A-4147-A177-3AD203B41FA5}">
                      <a16:colId xmlns:a16="http://schemas.microsoft.com/office/drawing/2014/main" val="3161688622"/>
                    </a:ext>
                  </a:extLst>
                </a:gridCol>
              </a:tblGrid>
              <a:tr h="426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 분류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 번호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 명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339285"/>
                  </a:ext>
                </a:extLst>
              </a:tr>
              <a:tr h="415579">
                <a:tc rowSpan="6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APP-01-01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로그인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970875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APP-01-02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동선확인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902965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APP-01-03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공지사항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778164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APP-01-0301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공지사항 상세페이지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55554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APP-01-04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나의 동선 확인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410526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APP-01-0401</a:t>
                      </a:r>
                      <a:endParaRPr 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날짜 별 나의 동선 확인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77699"/>
                  </a:ext>
                </a:extLst>
              </a:tr>
              <a:tr h="415579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RAS-02-01</a:t>
                      </a:r>
                      <a:endParaRPr lang="en-US" sz="1200" b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적외선 카메라로 온도 측정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674300"/>
                  </a:ext>
                </a:extLst>
              </a:tr>
              <a:tr h="415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RAS-02-02</a:t>
                      </a:r>
                      <a:endParaRPr lang="en-US" sz="1200" b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서버로 측정결과 보내기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068871"/>
                  </a:ext>
                </a:extLst>
              </a:tr>
              <a:tr h="404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SER-02-03</a:t>
                      </a:r>
                      <a:endParaRPr 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카메라 모듈 실행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381367"/>
                  </a:ext>
                </a:extLst>
              </a:tr>
              <a:tr h="41557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이하 생략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24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 descr="https://lh5.googleusercontent.com/m2Ur-PWXsZOCbZ7nD4k6xLosnodialSsPW70eQbNfjhaSDele-rmvcjZQxSpNL38htjIOTd7GEuD3lYLNraRJJ6jSCcvZKTs3Hv5MB6CZuZGFBIMObYq_cWcQ3Hpyld11ged45DiM7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0" y="1484784"/>
            <a:ext cx="8697380" cy="49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386" name="Picture 2" descr="https://lh5.googleusercontent.com/SfpmggGXuKRNpgKlAh6CeszLZP0iZIs6onoXsrUJyf5fsICy42L3FHnhMC2A0sHJOPcjbNzGNk_5NWCJoU2WscgMb_cFOOMItUq1AL9LOK3LC5NpmAGyZYh1hD0UhMjYLIu8q5j07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3" y="1412776"/>
            <a:ext cx="7557641" cy="50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410" name="Picture 2" descr="https://lh3.googleusercontent.com/k_ec1hGLWrTnUlTaE0wZB1QOB_B6RxBmBgQ1ceosj2TMEuhlSvb9gQFUf1AWo1oJpRzr6vlHCGHYjXgxtpm200tbnzlElfwcHjfYOSbCU1Ayp9y6seBf1nsn2B4jihMbq2_1CZYjK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" y="2204864"/>
            <a:ext cx="899467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28945"/>
              </p:ext>
            </p:extLst>
          </p:nvPr>
        </p:nvGraphicFramePr>
        <p:xfrm>
          <a:off x="290705" y="1241377"/>
          <a:ext cx="8385750" cy="5534898"/>
        </p:xfrm>
        <a:graphic>
          <a:graphicData uri="http://schemas.openxmlformats.org/drawingml/2006/table">
            <a:tbl>
              <a:tblPr/>
              <a:tblGrid>
                <a:gridCol w="969062">
                  <a:extLst>
                    <a:ext uri="{9D8B030D-6E8A-4147-A177-3AD203B41FA5}">
                      <a16:colId xmlns:a16="http://schemas.microsoft.com/office/drawing/2014/main" val="3407520245"/>
                    </a:ext>
                  </a:extLst>
                </a:gridCol>
                <a:gridCol w="978657">
                  <a:extLst>
                    <a:ext uri="{9D8B030D-6E8A-4147-A177-3AD203B41FA5}">
                      <a16:colId xmlns:a16="http://schemas.microsoft.com/office/drawing/2014/main" val="2549742406"/>
                    </a:ext>
                  </a:extLst>
                </a:gridCol>
                <a:gridCol w="1477582">
                  <a:extLst>
                    <a:ext uri="{9D8B030D-6E8A-4147-A177-3AD203B41FA5}">
                      <a16:colId xmlns:a16="http://schemas.microsoft.com/office/drawing/2014/main" val="4233858390"/>
                    </a:ext>
                  </a:extLst>
                </a:gridCol>
                <a:gridCol w="4960449">
                  <a:extLst>
                    <a:ext uri="{9D8B030D-6E8A-4147-A177-3AD203B41FA5}">
                      <a16:colId xmlns:a16="http://schemas.microsoft.com/office/drawing/2014/main" val="2910432831"/>
                    </a:ext>
                  </a:extLst>
                </a:gridCol>
              </a:tblGrid>
              <a:tr h="23419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구분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적용내역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74936"/>
                  </a:ext>
                </a:extLst>
              </a:tr>
              <a:tr h="351286">
                <a:tc rowSpan="11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S/W</a:t>
                      </a:r>
                      <a:endParaRPr lang="en-US" sz="10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개발환경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</a:t>
                      </a:r>
                      <a:endParaRPr lang="en-US" sz="10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Android Studio (1.4.32)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Android application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프로그램 개발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068891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AVD(Android Virtual Device)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안드로이드 시스템 시뮬레이션 전용 가상 디바이스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310278"/>
                  </a:ext>
                </a:extLst>
              </a:tr>
              <a:tr h="234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Node.js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Node.js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서버를 통해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연결 및 정보 수신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185250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VIsual Studio Code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프론트엔드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백엔드 개발 환경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185281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JavaScript, JQuery,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npm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Express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동적으로 작동하는 웹 개발을 위하여 사용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567617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Node.js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웹서버를 이용하여 웹 관리 및 디비 연결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필요한 정보 중앙 서버로 전송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031695"/>
                  </a:ext>
                </a:extLst>
              </a:tr>
              <a:tr h="234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체온 인식</a:t>
                      </a:r>
                      <a:endParaRPr lang="ko-KR" altLang="en-US" sz="10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Python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체온을 적외선 카메라로부터 가져오기 위해 사용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93573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Visual Studio Code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라즈베리파이에서 작업을 용이하게 하기 위하여 사용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152518"/>
                  </a:ext>
                </a:extLst>
              </a:tr>
              <a:tr h="234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Putty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라즈베리 파이에 원격 접속하기 위하여 사용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988605"/>
                  </a:ext>
                </a:extLst>
              </a:tr>
              <a:tr h="234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얼굴인식</a:t>
                      </a:r>
                      <a:endParaRPr lang="ko-KR" altLang="en-US" sz="10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vnc</a:t>
                      </a:r>
                      <a:endParaRPr 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raspberry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접속</a:t>
                      </a:r>
                      <a:endParaRPr lang="ko-KR" altLang="en-US" sz="100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237281"/>
                  </a:ext>
                </a:extLst>
              </a:tr>
              <a:tr h="414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visual studio code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코드 작성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6116"/>
                  </a:ext>
                </a:extLst>
              </a:tr>
              <a:tr h="663540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H/W</a:t>
                      </a:r>
                      <a:endParaRPr lang="en-US" sz="10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구성 장비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디바이스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스마트폰</a:t>
                      </a:r>
                      <a:endParaRPr lang="ko-KR" altLang="en-US" sz="1000" dirty="0">
                        <a:effectLst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안드로이드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아이폰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사용자에게 동선과 공지사항을 제공하는 개인 하드웨어 모듈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172889"/>
                  </a:ext>
                </a:extLst>
              </a:tr>
              <a:tr h="351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DB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AWS RDS</a:t>
                      </a:r>
                      <a:endParaRPr 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사용자의 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동선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공지사항 등의 정보를 저장하기 위한 데이터 베이스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783600"/>
                  </a:ext>
                </a:extLst>
              </a:tr>
              <a:tr h="648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클라우드 서버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개발 및 테스트를 위한 클라우드 서버</a:t>
                      </a:r>
                      <a:endParaRPr lang="ko-KR" altLang="en-US" sz="1000" dirty="0">
                        <a:effectLst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(Server,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리눅스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유선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NW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8149" marR="48149" marT="48149" marB="481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714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459" name="Picture 3" descr="https://lh3.googleusercontent.com/Waxkr8WC-FJfwTaP75EVy0xHXsdT_6mJUd_dVXAymesZjESJQGZMu4hRhgUF8oOOfJcqRUJsMXjSS3IwZOKxrtau2KhZl5oLap4alSsYRC4gaFL1bIwxEYRsqCgr_eD2qG5rqQxqIH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86461"/>
            <a:ext cx="3187384" cy="42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lh6.googleusercontent.com/FqYPFpb52CnTSzh8XuCmk8tLXZ7IKct0hc01GWGJgrdGFN8Nhm2U6rRdGY8PTIqUgfSqJKawRi_hGRXo2OzmVu0xkbXk4m7_m-3Lw-EnP6xLbmBVA2BQ_MeyAVqYzTnAaO1BejnUSW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9" y="1652181"/>
            <a:ext cx="3149953" cy="42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482" name="Picture 2" descr="https://lh4.googleusercontent.com/vp82ugcZ-cjzAComhpEJSkrJPNQvl5VvD-LL3Jlqkmkerp_OSVBoW_E-y1Xu2oMb-y2rwmOg46f11c8ru6ZVCHSRRfF3WjuFDsRiKrVoFPYyHqyvNH5g8RAuQJ6aguhCJdIyc9c6E5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58100"/>
            <a:ext cx="291632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3.googleusercontent.com/7Gow3l1LyKIXTtc_AlP_ulraXim9bwGNFI8eyu6MNXtLMaoI3ASJqEr0fLlzVEaQMnT8moGuqDU4c45yG1kb6I92zDx7uSfEndtNvoa587N9n2HCEyLhtmNK5Y_0U4aeIdmuknjkTw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88840"/>
            <a:ext cx="3218679" cy="361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1506" name="Picture 2" descr="https://lh6.googleusercontent.com/POQKc-i1E3akTc0fNZ7rC1VFKneWxINOi9Ylev9pVIogkZssC7Z1BPqtQh9Sl2PlEYp7XWWtelKSy1Yg6oblDrqDD_qTcLvc3602UbSTUWSC17XTUuFcjgo8BwkJ-VSdcEL5i09zIY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4" y="2231586"/>
            <a:ext cx="2756309" cy="15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4.googleusercontent.com/QEQvL-EXQ4V2hFsautv1KpsgG2vXrLxmaDGFQl0Mj3BmCHhpbqOn_sgB-m3FQtbLIJZIC5JPpZTGmKkGhvcH4qXqsi2yRGsbeiYr-rOopHnOZd9pF-ewtZ1Ui3sE2V07Ix7Z-h-2T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61" y="2230049"/>
            <a:ext cx="2829500" cy="25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lh3.googleusercontent.com/G_ycNAr2fD9RV4UlMeWyzi2sRwGdwZbngNXlzORJ8N8uoEEs5olEz--JntGUbxrFYQaxKlbZjJjjYseblD6UEHg-8T5y6rc7eQlGC5AinZA8_KDfWtqka-FEz_lU_ahUuIFzTaF53P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24" y="2205393"/>
            <a:ext cx="2894236" cy="14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6.googleusercontent.com/0dCOgzUl_tAzYtJDDCW5y_MuBzXxtpMRj644lRm5V_2_QPu7K1JLBGeLp0OBzHQ8F8ojP_LyJziATXLcv5oElpClyUNLTZdx_8E_M0dn3tet4FZAM0ZRHI3DloCmFNygMo_9-MvA5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32" y="728607"/>
            <a:ext cx="5958036" cy="30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11430"/>
              </p:ext>
            </p:extLst>
          </p:nvPr>
        </p:nvGraphicFramePr>
        <p:xfrm>
          <a:off x="323528" y="3933056"/>
          <a:ext cx="8256140" cy="2479154"/>
        </p:xfrm>
        <a:graphic>
          <a:graphicData uri="http://schemas.openxmlformats.org/drawingml/2006/table">
            <a:tbl>
              <a:tblPr/>
              <a:tblGrid>
                <a:gridCol w="1437180">
                  <a:extLst>
                    <a:ext uri="{9D8B030D-6E8A-4147-A177-3AD203B41FA5}">
                      <a16:colId xmlns:a16="http://schemas.microsoft.com/office/drawing/2014/main" val="851091881"/>
                    </a:ext>
                  </a:extLst>
                </a:gridCol>
                <a:gridCol w="2935516">
                  <a:extLst>
                    <a:ext uri="{9D8B030D-6E8A-4147-A177-3AD203B41FA5}">
                      <a16:colId xmlns:a16="http://schemas.microsoft.com/office/drawing/2014/main" val="3236661287"/>
                    </a:ext>
                  </a:extLst>
                </a:gridCol>
                <a:gridCol w="3883444">
                  <a:extLst>
                    <a:ext uri="{9D8B030D-6E8A-4147-A177-3AD203B41FA5}">
                      <a16:colId xmlns:a16="http://schemas.microsoft.com/office/drawing/2014/main" val="290225126"/>
                    </a:ext>
                  </a:extLst>
                </a:gridCol>
              </a:tblGrid>
              <a:tr h="39092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측정지표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게이트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본 프로젝트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19400"/>
                  </a:ext>
                </a:extLst>
              </a:tr>
              <a:tr h="8195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편리성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RFID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방식으로 게이트가 열리고 얼굴인식으로 통과하는 게이트의 경우 마스크 없이는 인물 식별이 불가능함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마스크를 쓰고도 얼굴 인식을 통하여 인물을 식별할 수 있으며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비접촉식으로 감염을 예방할 수 있다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40068"/>
                  </a:ext>
                </a:extLst>
              </a:tr>
              <a:tr h="6206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기능성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따로 체온측정이 필요함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출입 시 손목을 통한 체온측정을 통해 출입을 허용함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2098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사용성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본인의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출입기능을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볼 수 있는 기능이 없음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본인의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출입기능과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확진자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관련 공지사항을 앱을 통하여 확인할 수 있음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0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68914"/>
              </p:ext>
            </p:extLst>
          </p:nvPr>
        </p:nvGraphicFramePr>
        <p:xfrm>
          <a:off x="251520" y="1797829"/>
          <a:ext cx="4320480" cy="4110921"/>
        </p:xfrm>
        <a:graphic>
          <a:graphicData uri="http://schemas.openxmlformats.org/drawingml/2006/table">
            <a:tbl>
              <a:tblPr/>
              <a:tblGrid>
                <a:gridCol w="643873">
                  <a:extLst>
                    <a:ext uri="{9D8B030D-6E8A-4147-A177-3AD203B41FA5}">
                      <a16:colId xmlns:a16="http://schemas.microsoft.com/office/drawing/2014/main" val="507331375"/>
                    </a:ext>
                  </a:extLst>
                </a:gridCol>
                <a:gridCol w="1614348">
                  <a:extLst>
                    <a:ext uri="{9D8B030D-6E8A-4147-A177-3AD203B41FA5}">
                      <a16:colId xmlns:a16="http://schemas.microsoft.com/office/drawing/2014/main" val="718616061"/>
                    </a:ext>
                  </a:extLst>
                </a:gridCol>
                <a:gridCol w="2062259">
                  <a:extLst>
                    <a:ext uri="{9D8B030D-6E8A-4147-A177-3AD203B41FA5}">
                      <a16:colId xmlns:a16="http://schemas.microsoft.com/office/drawing/2014/main" val="3507741907"/>
                    </a:ext>
                  </a:extLst>
                </a:gridCol>
              </a:tblGrid>
              <a:tr h="35672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구분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943545"/>
                  </a:ext>
                </a:extLst>
              </a:tr>
              <a:tr h="832350">
                <a:tc rowSpan="5"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S/W</a:t>
                      </a:r>
                      <a:endParaRPr 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영상처리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적외선 카메라의 영상 처리를 통한 신체부위 온도 측정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87019"/>
                  </a:ext>
                </a:extLst>
              </a:tr>
              <a:tr h="1274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머신 러닝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OpenCV haarcascade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및 텐서플로우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Teachable Machine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이용하여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Face ID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신원 확인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629837"/>
                  </a:ext>
                </a:extLst>
              </a:tr>
              <a:tr h="492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웹 서비스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웹 서비스를 통한 게이트 출입 서비스 제공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276367"/>
                  </a:ext>
                </a:extLst>
              </a:tr>
              <a:tr h="6115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서버 및 데이터베이스 시스템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 수집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통합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분석을 통한 데이터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Query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94773"/>
                  </a:ext>
                </a:extLst>
              </a:tr>
              <a:tr h="492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안드로이드 어플리케이션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사용자와 관리자를 위한 동선 확인 기능 및 공지 기능</a:t>
                      </a:r>
                      <a:endParaRPr lang="ko-KR" altLang="en-US" sz="1200" b="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4136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59438"/>
              </p:ext>
            </p:extLst>
          </p:nvPr>
        </p:nvGraphicFramePr>
        <p:xfrm>
          <a:off x="4788024" y="1817441"/>
          <a:ext cx="4030588" cy="4040218"/>
        </p:xfrm>
        <a:graphic>
          <a:graphicData uri="http://schemas.openxmlformats.org/drawingml/2006/table">
            <a:tbl>
              <a:tblPr/>
              <a:tblGrid>
                <a:gridCol w="644894">
                  <a:extLst>
                    <a:ext uri="{9D8B030D-6E8A-4147-A177-3AD203B41FA5}">
                      <a16:colId xmlns:a16="http://schemas.microsoft.com/office/drawing/2014/main" val="2012260276"/>
                    </a:ext>
                  </a:extLst>
                </a:gridCol>
                <a:gridCol w="1460495">
                  <a:extLst>
                    <a:ext uri="{9D8B030D-6E8A-4147-A177-3AD203B41FA5}">
                      <a16:colId xmlns:a16="http://schemas.microsoft.com/office/drawing/2014/main" val="2482426130"/>
                    </a:ext>
                  </a:extLst>
                </a:gridCol>
                <a:gridCol w="1925199">
                  <a:extLst>
                    <a:ext uri="{9D8B030D-6E8A-4147-A177-3AD203B41FA5}">
                      <a16:colId xmlns:a16="http://schemas.microsoft.com/office/drawing/2014/main" val="826938097"/>
                    </a:ext>
                  </a:extLst>
                </a:gridCol>
              </a:tblGrid>
              <a:tr h="45478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구분</a:t>
                      </a:r>
                      <a:endParaRPr lang="ko-KR" altLang="en-US" sz="1200" b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기능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설명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128483"/>
                  </a:ext>
                </a:extLst>
              </a:tr>
              <a:tr h="1438402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H/W</a:t>
                      </a:r>
                      <a:endParaRPr lang="en-US" sz="1200" b="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스피드 게이트</a:t>
                      </a:r>
                      <a:endParaRPr lang="ko-KR" altLang="en-US" sz="1200" b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라즈베리 파이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모터 제어를 통한 자동 개폐 스피드 게이트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425694"/>
                  </a:ext>
                </a:extLst>
              </a:tr>
              <a:tr h="2147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센서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적외선 카메라 등을 통한 피사체 온도 측정</a:t>
                      </a:r>
                      <a:endParaRPr lang="ko-KR" alt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1100"/>
                        </a:spcBef>
                        <a:spcAft>
                          <a:spcPts val="11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카메라를 이용한 얼굴 인식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09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9" name="Picture 3" descr="https://lh3.googleusercontent.com/DT7SyRV6NUWpm-eKNTl7csWisXjo6eFExPHeF2MaXyt3pd0PC3ySpXW8gMkrQJFqaQU0FklSzwlUDyHP01mz-6mgxltUXHYuR6rwhrIQwPWCznQopN02y2tkzZHURjHqBK07nrUrvH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" y="2284693"/>
            <a:ext cx="4279522" cy="3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Jm2jN9CzZXcndrb9bUqwCzt-qvSIZl836rFspjkrSoMATfBhMyfH8CON8EuDEWX1Ymcph0cCgtdMVMkWvqfCxPIDMNcNursPcLD1BZqCpiQkCL5zrjng-mADICqlgq0s003jR7Ecg0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99" y="1772816"/>
            <a:ext cx="4645261" cy="40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lh3.googleusercontent.com/86BNQgiK7YNBwKvP6MFhRZq2L5xIqWt0yolayQAxchfAmyBbooVpCxEuVTO1CXx_eaeHCBn8dtqu39wKM31VkCPqdVtOXqfBsjJuaMsxJUHHQpFgPDmPjx5R5lV2n30YZznV0z_zR0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0" y="2079804"/>
            <a:ext cx="3742820" cy="26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40892" y="2074005"/>
            <a:ext cx="40862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공공기관이나 대기업의 출입문에서 볼 수 있는 온도측정 자동 도어 개폐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스피드게이트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시스템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얼굴 인식 시스템을 통한 신원 확보 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특정 인물의 식별</a:t>
            </a: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및 도어 개폐 인증 또는 출입 기록 활용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해당 건물에 코로나 </a:t>
            </a:r>
            <a:r>
              <a:rPr lang="ko-KR" altLang="en-US" sz="1200" dirty="0" err="1">
                <a:solidFill>
                  <a:srgbClr val="000000"/>
                </a:solidFill>
                <a:ea typeface="Dotum" panose="020B0600000101010101" pitchFamily="50" charset="-127"/>
              </a:rPr>
              <a:t>확진자가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 발생한 경우 이전에 식별한 신원정보를 통해 해당 인물의 빠른 동선 파악까지 수행하며 추가 피해를 최소화하고 빠르게 출입 시간과 해당 시간대의 </a:t>
            </a:r>
            <a:r>
              <a:rPr lang="ko-KR" altLang="en-US" sz="1200" dirty="0" err="1">
                <a:solidFill>
                  <a:srgbClr val="000000"/>
                </a:solidFill>
                <a:ea typeface="Dotum" panose="020B0600000101010101" pitchFamily="50" charset="-127"/>
              </a:rPr>
              <a:t>컨텍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 포인트를 축소하여 효율적으로 동선을 파악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ea typeface="Dotum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사용자와 관리자 어플리케이션을 통해 동선 조회와 </a:t>
            </a:r>
            <a:r>
              <a:rPr lang="ko-KR" altLang="en-US" sz="1200" dirty="0" err="1">
                <a:solidFill>
                  <a:srgbClr val="000000"/>
                </a:solidFill>
                <a:ea typeface="Dotum" panose="020B0600000101010101" pitchFamily="50" charset="-127"/>
              </a:rPr>
              <a:t>확진자</a:t>
            </a:r>
            <a:r>
              <a:rPr lang="ko-KR" altLang="en-US" sz="1200" dirty="0">
                <a:solidFill>
                  <a:srgbClr val="000000"/>
                </a:solidFill>
                <a:ea typeface="Dotum" panose="020B0600000101010101" pitchFamily="50" charset="-127"/>
              </a:rPr>
              <a:t> 공지를 확인 편리</a:t>
            </a:r>
            <a:endParaRPr lang="ko-KR" altLang="en-US" sz="1200" dirty="0"/>
          </a:p>
          <a:p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40424"/>
              </p:ext>
            </p:extLst>
          </p:nvPr>
        </p:nvGraphicFramePr>
        <p:xfrm>
          <a:off x="5279084" y="1982054"/>
          <a:ext cx="3624852" cy="3200400"/>
        </p:xfrm>
        <a:graphic>
          <a:graphicData uri="http://schemas.openxmlformats.org/drawingml/2006/table">
            <a:tbl>
              <a:tblPr/>
              <a:tblGrid>
                <a:gridCol w="505793">
                  <a:extLst>
                    <a:ext uri="{9D8B030D-6E8A-4147-A177-3AD203B41FA5}">
                      <a16:colId xmlns:a16="http://schemas.microsoft.com/office/drawing/2014/main" val="387093343"/>
                    </a:ext>
                  </a:extLst>
                </a:gridCol>
                <a:gridCol w="3119059">
                  <a:extLst>
                    <a:ext uri="{9D8B030D-6E8A-4147-A177-3AD203B41FA5}">
                      <a16:colId xmlns:a16="http://schemas.microsoft.com/office/drawing/2014/main" val="4044700996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인식중일 때에는 노란색으로 표시하여 사용자에게 알려줌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57245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체온측정과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신원이 확인된다면 사용자의 정보와 체온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출입 시간을 알려줌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초록색으로 사용자에게 신원이 확인되었음을 시각적으로 알림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94734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신원을 확인할 수 없다면 인식에 실패하였다는 알림과 빨간색을 통해 사용자에게 알림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90795"/>
                  </a:ext>
                </a:extLst>
              </a:tr>
            </a:tbl>
          </a:graphicData>
        </a:graphic>
      </p:graphicFrame>
      <p:pic>
        <p:nvPicPr>
          <p:cNvPr id="6146" name="Picture 2" descr="https://lh5.googleusercontent.com/AQAGj-slxjTho0N7L4_LhRNwXIdi1a31bTO6tzchZkRjoXCWVWYsgMbQ3EoPcAS2jgE0Docwos-hNk_J2s1N9sgjJn9F0RKTQfm7cRkY1EF8QtzGRqbOy1aTNXFe1zoi48i5JQM3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4" y="1982054"/>
            <a:ext cx="4781807" cy="30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https://lh4.googleusercontent.com/eU-T_cN3oW_8T4kIlwbEdTTPTIxEzPcKtxZgHgTDXLtVey56SElm2rx1Eo1hXTJX7JEAjIzvhuPKzjHh_tu3h_l0wi4lbSvhkreJY-JK51ZWMic_sEFUulXAGolXxel9SVxEtnsWV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5760640" cy="44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96196"/>
              </p:ext>
            </p:extLst>
          </p:nvPr>
        </p:nvGraphicFramePr>
        <p:xfrm>
          <a:off x="3016084" y="1327150"/>
          <a:ext cx="6049676" cy="5034480"/>
        </p:xfrm>
        <a:graphic>
          <a:graphicData uri="http://schemas.openxmlformats.org/drawingml/2006/table">
            <a:tbl>
              <a:tblPr/>
              <a:tblGrid>
                <a:gridCol w="1273097">
                  <a:extLst>
                    <a:ext uri="{9D8B030D-6E8A-4147-A177-3AD203B41FA5}">
                      <a16:colId xmlns:a16="http://schemas.microsoft.com/office/drawing/2014/main" val="2895854145"/>
                    </a:ext>
                  </a:extLst>
                </a:gridCol>
                <a:gridCol w="4776579">
                  <a:extLst>
                    <a:ext uri="{9D8B030D-6E8A-4147-A177-3AD203B41FA5}">
                      <a16:colId xmlns:a16="http://schemas.microsoft.com/office/drawing/2014/main" val="2947626059"/>
                    </a:ext>
                  </a:extLst>
                </a:gridCol>
              </a:tblGrid>
              <a:tr h="35602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 번호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LOG-01-01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49303"/>
                  </a:ext>
                </a:extLst>
              </a:tr>
              <a:tr h="35602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 명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공지사항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나의 동선 선택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564141"/>
                  </a:ext>
                </a:extLst>
              </a:tr>
              <a:tr h="8307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기능 설명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사용자는 ‘공지사항’을 통해 건물 내 확진자 발생시 알림을 받을 수 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사용자는 ‘나의 동선’을 통해 자신의 동선을 확인할 수 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66319"/>
                  </a:ext>
                </a:extLst>
              </a:tr>
              <a:tr h="218064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처리내용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공지사항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앱 화면에서 가장 최근의 공지사항을 바로 확인할 수 있으며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공지사항으로 들어갈 경우 그동안의 공지사항을 모두 확인할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나의 동선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나의 동선으로 들어가면 자신이 언제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어느 게이트에 통과 했는지를 실시간으로 확인할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892573"/>
                  </a:ext>
                </a:extLst>
              </a:tr>
              <a:tr h="8307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비고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연결되는 기능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 ‘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나의 동선’ 날짜 설정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891496"/>
                  </a:ext>
                </a:extLst>
              </a:tr>
              <a:tr h="35602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요구사항 명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53340" marR="5334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사용자의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동선확인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381646"/>
                  </a:ext>
                </a:extLst>
              </a:tr>
            </a:tbl>
          </a:graphicData>
        </a:graphic>
      </p:graphicFrame>
      <p:pic>
        <p:nvPicPr>
          <p:cNvPr id="8194" name="Picture 2" descr="https://lh3.googleusercontent.com/mr1dGxDFKidQgLOHt13JdkhOpT34odXU5HDZxnk-OMBMxWnlb-LWb35PwARH88CgwkYp4iWk0uSKKI9voyOFjOAN4dyha9IusIi1PZMMf0OgEeB4ssqa9LhjwHqE1z4x19f3y9crJ-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9" y="1815983"/>
            <a:ext cx="2414799" cy="42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951</ep:Words>
  <ep:PresentationFormat>화면 슬라이드 쇼(4:3)</ep:PresentationFormat>
  <ep:Paragraphs>267</ep:Paragraphs>
  <ep:Slides>24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슬라이드 1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2014-04-16T00:55:54.000</dcterms:created>
  <dc:creator>이낙선</dc:creator>
  <cp:lastModifiedBy>user</cp:lastModifiedBy>
  <dcterms:modified xsi:type="dcterms:W3CDTF">2021-08-26T02:59:19.914</dcterms:modified>
  <cp:revision>271</cp:revision>
  <dc:title>PowerPoint 프레젠테이션</dc:title>
  <cp:version/>
</cp:coreProperties>
</file>